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54" r:id="rId1"/>
  </p:sldMasterIdLst>
  <p:notesMasterIdLst>
    <p:notesMasterId r:id="rId34"/>
  </p:notesMasterIdLst>
  <p:sldIdLst>
    <p:sldId id="274" r:id="rId2"/>
    <p:sldId id="256" r:id="rId3"/>
    <p:sldId id="258" r:id="rId4"/>
    <p:sldId id="278" r:id="rId5"/>
    <p:sldId id="259" r:id="rId6"/>
    <p:sldId id="257" r:id="rId7"/>
    <p:sldId id="295" r:id="rId8"/>
    <p:sldId id="279" r:id="rId9"/>
    <p:sldId id="280" r:id="rId10"/>
    <p:sldId id="281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65" r:id="rId22"/>
    <p:sldId id="266" r:id="rId23"/>
    <p:sldId id="261" r:id="rId24"/>
    <p:sldId id="264" r:id="rId25"/>
    <p:sldId id="262" r:id="rId26"/>
    <p:sldId id="267" r:id="rId27"/>
    <p:sldId id="269" r:id="rId28"/>
    <p:sldId id="271" r:id="rId29"/>
    <p:sldId id="276" r:id="rId30"/>
    <p:sldId id="270" r:id="rId31"/>
    <p:sldId id="294" r:id="rId32"/>
    <p:sldId id="277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1F2"/>
    <a:srgbClr val="1307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29" autoAdjust="0"/>
  </p:normalViewPr>
  <p:slideViewPr>
    <p:cSldViewPr>
      <p:cViewPr varScale="1">
        <p:scale>
          <a:sx n="124" d="100"/>
          <a:sy n="124" d="100"/>
        </p:scale>
        <p:origin x="1269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977EB-04FF-4EAE-80BE-2A32398B6FBD}" type="datetimeFigureOut">
              <a:rPr lang="en-US" smtClean="0"/>
              <a:pPr/>
              <a:t>3/5/2020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CE843B-9197-4655-A468-054742759E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497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E843B-9197-4655-A468-054742759E3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55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9314" y="596019"/>
            <a:ext cx="7510506" cy="3213982"/>
          </a:xfrm>
        </p:spPr>
        <p:txBody>
          <a:bodyPr anchor="b">
            <a:normAutofit/>
          </a:bodyPr>
          <a:lstStyle>
            <a:lvl1pPr algn="ctr">
              <a:defRPr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314" y="3886200"/>
            <a:ext cx="7510506" cy="221910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41723-98F1-4668-A650-1C609059564D}" type="datetimeFigureOut">
              <a:rPr lang="en-US" smtClean="0"/>
              <a:pPr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85FB0-754B-4964-8172-E89B1791BD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7787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677" y="4377485"/>
            <a:ext cx="7413007" cy="907505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7678" y="996188"/>
            <a:ext cx="7301427" cy="298112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677" y="5284990"/>
            <a:ext cx="7413007" cy="81707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41723-98F1-4668-A650-1C609059564D}" type="datetimeFigureOut">
              <a:rPr lang="en-US" smtClean="0"/>
              <a:pPr/>
              <a:t>3/5/2020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7678" y="6181344"/>
            <a:ext cx="533727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85FB0-754B-4964-8172-E89B1791BD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77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4" cy="3137782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343400"/>
            <a:ext cx="7511474" cy="175866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41723-98F1-4668-A650-1C609059564D}" type="datetimeFigureOut">
              <a:rPr lang="en-US" smtClean="0"/>
              <a:pPr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85FB0-754B-4964-8172-E89B1791BD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023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83818" y="86027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88822" y="29859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3044079"/>
          </a:xfrm>
        </p:spPr>
        <p:txBody>
          <a:bodyPr anchor="ctr">
            <a:normAutofit/>
          </a:bodyPr>
          <a:lstStyle>
            <a:lvl1pPr algn="l">
              <a:defRPr sz="2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436" y="3650606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641206"/>
            <a:ext cx="7511473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41723-98F1-4668-A650-1C609059564D}" type="datetimeFigureOut">
              <a:rPr lang="en-US" smtClean="0"/>
              <a:pPr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85FB0-754B-4964-8172-E89B1791BD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271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3603566"/>
            <a:ext cx="7512338" cy="1468800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15" y="5072366"/>
            <a:ext cx="7512339" cy="102969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41723-98F1-4668-A650-1C609059564D}" type="datetimeFigureOut">
              <a:rPr lang="en-US" smtClean="0"/>
              <a:pPr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85FB0-754B-4964-8172-E89B1791BD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843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83818" y="75385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87556" y="287949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2844369"/>
          </a:xfrm>
        </p:spPr>
        <p:txBody>
          <a:bodyPr anchor="ctr">
            <a:normAutofit/>
          </a:bodyPr>
          <a:lstStyle>
            <a:lvl1pPr algn="l">
              <a:defRPr sz="2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7" y="3886200"/>
            <a:ext cx="7512338" cy="105366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939862"/>
            <a:ext cx="7512338" cy="1162198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41723-98F1-4668-A650-1C609059564D}" type="datetimeFigureOut">
              <a:rPr lang="en-US" smtClean="0"/>
              <a:pPr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85FB0-754B-4964-8172-E89B1791BD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596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6" y="596018"/>
            <a:ext cx="7511473" cy="275678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6" y="3682941"/>
            <a:ext cx="7511473" cy="104928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732224"/>
            <a:ext cx="7511472" cy="1369836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41723-98F1-4668-A650-1C609059564D}" type="datetimeFigureOut">
              <a:rPr lang="en-US" smtClean="0"/>
              <a:pPr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85FB0-754B-4964-8172-E89B1791BD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217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41723-98F1-4668-A650-1C609059564D}" type="datetimeFigureOut">
              <a:rPr lang="en-US" smtClean="0"/>
              <a:pPr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85FB0-754B-4964-8172-E89B1791BD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353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1708" y="596018"/>
            <a:ext cx="1778112" cy="550604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8347" y="596018"/>
            <a:ext cx="5624137" cy="550604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41723-98F1-4668-A650-1C609059564D}" type="datetimeFigureOut">
              <a:rPr lang="en-US" smtClean="0"/>
              <a:pPr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85FB0-754B-4964-8172-E89B1791BD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5209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41723-98F1-4668-A650-1C609059564D}" type="datetimeFigureOut">
              <a:rPr lang="en-US" smtClean="0"/>
              <a:pPr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85FB0-754B-4964-8172-E89B1791BD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32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314" y="3270698"/>
            <a:ext cx="7510506" cy="1823305"/>
          </a:xfrm>
        </p:spPr>
        <p:txBody>
          <a:bodyPr anchor="b">
            <a:normAutofit/>
          </a:bodyPr>
          <a:lstStyle>
            <a:lvl1pPr algn="r">
              <a:defRPr sz="2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314" y="5103810"/>
            <a:ext cx="7510506" cy="99825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41723-98F1-4668-A650-1C609059564D}" type="datetimeFigureOut">
              <a:rPr lang="en-US" smtClean="0"/>
              <a:pPr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85FB0-754B-4964-8172-E89B1791BD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3508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347" y="2060898"/>
            <a:ext cx="3685073" cy="40313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0" y="2060898"/>
            <a:ext cx="3689239" cy="403133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41723-98F1-4668-A650-1C609059564D}" type="datetimeFigureOut">
              <a:rPr lang="en-US" smtClean="0"/>
              <a:pPr/>
              <a:t>3/5/2020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85FB0-754B-4964-8172-E89B1791BD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181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6306" y="2060898"/>
            <a:ext cx="3397113" cy="733596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8347" y="2786027"/>
            <a:ext cx="3685073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150" y="2060898"/>
            <a:ext cx="3419670" cy="725129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65" y="2786027"/>
            <a:ext cx="3701520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41723-98F1-4668-A650-1C609059564D}" type="datetimeFigureOut">
              <a:rPr lang="en-US" smtClean="0"/>
              <a:pPr/>
              <a:t>3/5/2020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85FB0-754B-4964-8172-E89B1791BD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66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41723-98F1-4668-A650-1C609059564D}" type="datetimeFigureOut">
              <a:rPr lang="en-US" smtClean="0"/>
              <a:pPr/>
              <a:t>3/5/2020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85FB0-754B-4964-8172-E89B1791BD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249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41723-98F1-4668-A650-1C609059564D}" type="datetimeFigureOut">
              <a:rPr lang="en-US" smtClean="0"/>
              <a:pPr/>
              <a:t>3/5/2020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85FB0-754B-4964-8172-E89B1791BD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878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754928"/>
            <a:ext cx="2729523" cy="1371600"/>
          </a:xfrm>
        </p:spPr>
        <p:txBody>
          <a:bodyPr anchor="b">
            <a:normAutofit/>
          </a:bodyPr>
          <a:lstStyle>
            <a:lvl1pPr algn="l">
              <a:defRPr sz="2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8856" y="596018"/>
            <a:ext cx="4500964" cy="5506041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347" y="3126528"/>
            <a:ext cx="272952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41723-98F1-4668-A650-1C609059564D}" type="datetimeFigureOut">
              <a:rPr lang="en-US" smtClean="0"/>
              <a:pPr/>
              <a:t>3/5/2020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85FB0-754B-4964-8172-E89B1791BD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475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898269"/>
            <a:ext cx="4423803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15442" y="-18288"/>
            <a:ext cx="2500062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7318" y="3269869"/>
            <a:ext cx="442380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23649" y="6181344"/>
            <a:ext cx="718502" cy="365125"/>
          </a:xfrm>
        </p:spPr>
        <p:txBody>
          <a:bodyPr/>
          <a:lstStyle/>
          <a:p>
            <a:fld id="{E5841723-98F1-4668-A650-1C609059564D}" type="datetimeFigureOut">
              <a:rPr lang="en-US" smtClean="0"/>
              <a:pPr/>
              <a:t>3/5/2020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18348" y="6181344"/>
            <a:ext cx="37053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24262" y="6181344"/>
            <a:ext cx="305186" cy="329250"/>
          </a:xfrm>
        </p:spPr>
        <p:txBody>
          <a:bodyPr/>
          <a:lstStyle/>
          <a:p>
            <a:fld id="{9BD85FB0-754B-4964-8172-E89B1791BD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815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8" y="2060898"/>
            <a:ext cx="7511472" cy="4041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1708" y="6178260"/>
            <a:ext cx="1287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E5841723-98F1-4668-A650-1C609059564D}" type="datetimeFigureOut">
              <a:rPr lang="en-US" smtClean="0"/>
              <a:pPr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8347" y="6178260"/>
            <a:ext cx="5624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17202" y="617826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9BD85FB0-754B-4964-8172-E89B1791BD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854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5" r:id="rId1"/>
    <p:sldLayoutId id="2147484056" r:id="rId2"/>
    <p:sldLayoutId id="2147484057" r:id="rId3"/>
    <p:sldLayoutId id="2147484058" r:id="rId4"/>
    <p:sldLayoutId id="2147484059" r:id="rId5"/>
    <p:sldLayoutId id="2147484060" r:id="rId6"/>
    <p:sldLayoutId id="2147484061" r:id="rId7"/>
    <p:sldLayoutId id="2147484062" r:id="rId8"/>
    <p:sldLayoutId id="2147484063" r:id="rId9"/>
    <p:sldLayoutId id="2147484064" r:id="rId10"/>
    <p:sldLayoutId id="2147484065" r:id="rId11"/>
    <p:sldLayoutId id="2147484066" r:id="rId12"/>
    <p:sldLayoutId id="2147484067" r:id="rId13"/>
    <p:sldLayoutId id="2147484068" r:id="rId14"/>
    <p:sldLayoutId id="2147484069" r:id="rId15"/>
    <p:sldLayoutId id="2147484070" r:id="rId16"/>
    <p:sldLayoutId id="214748407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28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7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91"/>
          <a:stretch/>
        </p:blipFill>
        <p:spPr>
          <a:xfrm>
            <a:off x="-152400" y="2545157"/>
            <a:ext cx="7848600" cy="4287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" y="1219200"/>
            <a:ext cx="533400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tx2">
                    <a:lumMod val="25000"/>
                  </a:schemeClr>
                </a:solidFill>
                <a:latin typeface="Footlight MT Light" panose="0204060206030A020304" pitchFamily="18" charset="0"/>
              </a:rPr>
              <a:t>THE IRON THRONE</a:t>
            </a:r>
            <a:endParaRPr lang="en-US" sz="4800" b="1" dirty="0">
              <a:solidFill>
                <a:schemeClr val="tx2">
                  <a:lumMod val="25000"/>
                </a:schemeClr>
              </a:solidFill>
              <a:latin typeface="Footlight MT Light" panose="0204060206030A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16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3018" y="1143000"/>
            <a:ext cx="7511473" cy="1312480"/>
          </a:xfrm>
        </p:spPr>
        <p:txBody>
          <a:bodyPr/>
          <a:lstStyle/>
          <a:p>
            <a:r>
              <a:rPr lang="en-US" dirty="0" smtClean="0"/>
              <a:t>Options Page with Controls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172" y="2344102"/>
            <a:ext cx="5132832" cy="3474720"/>
          </a:xfrm>
        </p:spPr>
      </p:pic>
      <p:sp>
        <p:nvSpPr>
          <p:cNvPr id="5" name="TextBox 4"/>
          <p:cNvSpPr txBox="1"/>
          <p:nvPr/>
        </p:nvSpPr>
        <p:spPr>
          <a:xfrm>
            <a:off x="5029200" y="6096000"/>
            <a:ext cx="2590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*music continues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62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1295400"/>
            <a:ext cx="7511473" cy="1312480"/>
          </a:xfrm>
        </p:spPr>
        <p:txBody>
          <a:bodyPr/>
          <a:lstStyle/>
          <a:p>
            <a:r>
              <a:rPr lang="en-US" dirty="0" smtClean="0"/>
              <a:t>Mode Select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172" y="2344102"/>
            <a:ext cx="5132832" cy="3474720"/>
          </a:xfrm>
        </p:spPr>
      </p:pic>
      <p:sp>
        <p:nvSpPr>
          <p:cNvPr id="5" name="TextBox 4"/>
          <p:cNvSpPr txBox="1"/>
          <p:nvPr/>
        </p:nvSpPr>
        <p:spPr>
          <a:xfrm>
            <a:off x="5334000" y="59436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*music continues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07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story.. For content seeking gamers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172" y="2344102"/>
            <a:ext cx="5132832" cy="3474720"/>
          </a:xfrm>
        </p:spPr>
      </p:pic>
      <p:sp>
        <p:nvSpPr>
          <p:cNvPr id="5" name="TextBox 4"/>
          <p:cNvSpPr txBox="1"/>
          <p:nvPr/>
        </p:nvSpPr>
        <p:spPr>
          <a:xfrm>
            <a:off x="4953000" y="60960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*deep music starts</a:t>
            </a:r>
          </a:p>
        </p:txBody>
      </p:sp>
    </p:spTree>
    <p:extLst>
      <p:ext uri="{BB962C8B-B14F-4D97-AF65-F5344CB8AC3E}">
        <p14:creationId xmlns:p14="http://schemas.microsoft.com/office/powerpoint/2010/main" val="306754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1371600"/>
            <a:ext cx="7511473" cy="1312480"/>
          </a:xfrm>
        </p:spPr>
        <p:txBody>
          <a:bodyPr/>
          <a:lstStyle/>
          <a:p>
            <a:r>
              <a:rPr lang="en-US" dirty="0" smtClean="0"/>
              <a:t>Story continues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172" y="2344102"/>
            <a:ext cx="5132832" cy="3474720"/>
          </a:xfrm>
        </p:spPr>
      </p:pic>
    </p:spTree>
    <p:extLst>
      <p:ext uri="{BB962C8B-B14F-4D97-AF65-F5344CB8AC3E}">
        <p14:creationId xmlns:p14="http://schemas.microsoft.com/office/powerpoint/2010/main" val="413960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219200"/>
            <a:ext cx="7511473" cy="1312480"/>
          </a:xfrm>
        </p:spPr>
        <p:txBody>
          <a:bodyPr/>
          <a:lstStyle/>
          <a:p>
            <a:r>
              <a:rPr lang="en-US" dirty="0" smtClean="0"/>
              <a:t>Level display before Gameplay begins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172" y="2344102"/>
            <a:ext cx="5132832" cy="3474720"/>
          </a:xfrm>
        </p:spPr>
      </p:pic>
      <p:sp>
        <p:nvSpPr>
          <p:cNvPr id="5" name="TextBox 4"/>
          <p:cNvSpPr txBox="1"/>
          <p:nvPr/>
        </p:nvSpPr>
        <p:spPr>
          <a:xfrm>
            <a:off x="5105400" y="60960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*arena music starts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6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143000"/>
            <a:ext cx="7511473" cy="1312480"/>
          </a:xfrm>
        </p:spPr>
        <p:txBody>
          <a:bodyPr/>
          <a:lstStyle/>
          <a:p>
            <a:r>
              <a:rPr lang="en-US" dirty="0" smtClean="0"/>
              <a:t>Finally, to the </a:t>
            </a:r>
            <a:r>
              <a:rPr lang="en-US" dirty="0" err="1" smtClean="0"/>
              <a:t>gAME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172" y="2344102"/>
            <a:ext cx="5132832" cy="3474720"/>
          </a:xfrm>
        </p:spPr>
      </p:pic>
      <p:sp>
        <p:nvSpPr>
          <p:cNvPr id="5" name="TextBox 4"/>
          <p:cNvSpPr txBox="1"/>
          <p:nvPr/>
        </p:nvSpPr>
        <p:spPr>
          <a:xfrm>
            <a:off x="5791200" y="60960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*arena music continues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66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8020853" cy="1312480"/>
          </a:xfrm>
        </p:spPr>
        <p:txBody>
          <a:bodyPr/>
          <a:lstStyle/>
          <a:p>
            <a:r>
              <a:rPr lang="en-US" dirty="0" smtClean="0"/>
              <a:t>After the story completes </a:t>
            </a:r>
            <a:r>
              <a:rPr lang="en-US" sz="1200" dirty="0" smtClean="0"/>
              <a:t>(which is saving the princess)</a:t>
            </a:r>
            <a:endParaRPr lang="en-US" sz="1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172" y="2344102"/>
            <a:ext cx="5132832" cy="3474720"/>
          </a:xfrm>
        </p:spPr>
      </p:pic>
      <p:sp>
        <p:nvSpPr>
          <p:cNvPr id="5" name="TextBox 4"/>
          <p:cNvSpPr txBox="1"/>
          <p:nvPr/>
        </p:nvSpPr>
        <p:spPr>
          <a:xfrm>
            <a:off x="5334000" y="60198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*victory laughs starts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02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92798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Sometimes we lose.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172" y="2344102"/>
            <a:ext cx="5132832" cy="3474720"/>
          </a:xfrm>
        </p:spPr>
      </p:pic>
      <p:sp>
        <p:nvSpPr>
          <p:cNvPr id="5" name="TextBox 4"/>
          <p:cNvSpPr txBox="1"/>
          <p:nvPr/>
        </p:nvSpPr>
        <p:spPr>
          <a:xfrm>
            <a:off x="2667000" y="1828800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Game lost page in single player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49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7511473" cy="1312480"/>
          </a:xfrm>
        </p:spPr>
        <p:txBody>
          <a:bodyPr/>
          <a:lstStyle/>
          <a:p>
            <a:r>
              <a:rPr lang="en-US" dirty="0" smtClean="0"/>
              <a:t>Switch to multiplayer mode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172" y="2344102"/>
            <a:ext cx="5132832" cy="3474720"/>
          </a:xfrm>
        </p:spPr>
      </p:pic>
      <p:sp>
        <p:nvSpPr>
          <p:cNvPr id="5" name="TextBox 4"/>
          <p:cNvSpPr txBox="1"/>
          <p:nvPr/>
        </p:nvSpPr>
        <p:spPr>
          <a:xfrm>
            <a:off x="2362200" y="1828800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Character select mode in multiplayer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57800" y="60198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*Deep music starts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88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990600"/>
            <a:ext cx="7511473" cy="1312480"/>
          </a:xfrm>
        </p:spPr>
        <p:txBody>
          <a:bodyPr/>
          <a:lstStyle/>
          <a:p>
            <a:r>
              <a:rPr lang="en-US" dirty="0" smtClean="0"/>
              <a:t>Arena Select </a:t>
            </a:r>
            <a:r>
              <a:rPr lang="en-US" sz="2000" dirty="0" smtClean="0"/>
              <a:t>(only in Multiplayer)</a:t>
            </a:r>
            <a:endParaRPr 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172" y="2344102"/>
            <a:ext cx="5132832" cy="3474720"/>
          </a:xfrm>
        </p:spPr>
      </p:pic>
    </p:spTree>
    <p:extLst>
      <p:ext uri="{BB962C8B-B14F-4D97-AF65-F5344CB8AC3E}">
        <p14:creationId xmlns:p14="http://schemas.microsoft.com/office/powerpoint/2010/main" val="324873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152400"/>
            <a:ext cx="7543800" cy="3566160"/>
          </a:xfrm>
        </p:spPr>
        <p:txBody>
          <a:bodyPr/>
          <a:lstStyle/>
          <a:p>
            <a:pPr algn="ctr"/>
            <a:r>
              <a:rPr lang="en-US" dirty="0">
                <a:cs typeface="Arial" pitchFamily="34" charset="0"/>
              </a:rPr>
              <a:t/>
            </a:r>
            <a:br>
              <a:rPr lang="en-US" dirty="0">
                <a:cs typeface="Arial" pitchFamily="34" charset="0"/>
              </a:rPr>
            </a:br>
            <a:endParaRPr lang="en-US" dirty="0"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2667000"/>
            <a:ext cx="7854696" cy="3553264"/>
          </a:xfrm>
        </p:spPr>
        <p:txBody>
          <a:bodyPr>
            <a:normAutofit/>
          </a:bodyPr>
          <a:lstStyle/>
          <a:p>
            <a:pPr algn="l"/>
            <a:endParaRPr lang="en-US" sz="11200" b="1" dirty="0">
              <a:solidFill>
                <a:schemeClr val="accent1">
                  <a:lumMod val="75000"/>
                </a:schemeClr>
              </a:solidFill>
              <a:ea typeface="Arial Unicode MS" pitchFamily="34" charset="-128"/>
              <a:cs typeface="Arial" pitchFamily="34" charset="0"/>
            </a:endParaRPr>
          </a:p>
          <a:p>
            <a:pPr algn="ctr"/>
            <a:endParaRPr lang="en-US" sz="4000" b="1" dirty="0">
              <a:solidFill>
                <a:schemeClr val="accent1">
                  <a:lumMod val="75000"/>
                </a:schemeClr>
              </a:solidFill>
              <a:latin typeface="Bernard MT Condensed" pitchFamily="18" charset="0"/>
              <a:cs typeface="Arial" pitchFamily="34" charset="0"/>
            </a:endParaRPr>
          </a:p>
          <a:p>
            <a:endParaRPr lang="en-US" sz="4000" dirty="0">
              <a:solidFill>
                <a:schemeClr val="accent1">
                  <a:lumMod val="75000"/>
                </a:schemeClr>
              </a:solidFill>
              <a:latin typeface="Bernard MT Condensed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34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57400" y="1379695"/>
            <a:ext cx="6019800" cy="830997"/>
          </a:xfrm>
          <a:custGeom>
            <a:avLst/>
            <a:gdLst>
              <a:gd name="connsiteX0" fmla="*/ 0 w 5105400"/>
              <a:gd name="connsiteY0" fmla="*/ 0 h 1447800"/>
              <a:gd name="connsiteX1" fmla="*/ 5105400 w 5105400"/>
              <a:gd name="connsiteY1" fmla="*/ 0 h 1447800"/>
              <a:gd name="connsiteX2" fmla="*/ 5105400 w 5105400"/>
              <a:gd name="connsiteY2" fmla="*/ 1447800 h 1447800"/>
              <a:gd name="connsiteX3" fmla="*/ 0 w 5105400"/>
              <a:gd name="connsiteY3" fmla="*/ 1447800 h 1447800"/>
              <a:gd name="connsiteX4" fmla="*/ 0 w 5105400"/>
              <a:gd name="connsiteY4" fmla="*/ 0 h 1447800"/>
              <a:gd name="connsiteX0" fmla="*/ 553250 w 5105400"/>
              <a:gd name="connsiteY0" fmla="*/ 806824 h 1447800"/>
              <a:gd name="connsiteX1" fmla="*/ 5105400 w 5105400"/>
              <a:gd name="connsiteY1" fmla="*/ 0 h 1447800"/>
              <a:gd name="connsiteX2" fmla="*/ 5105400 w 5105400"/>
              <a:gd name="connsiteY2" fmla="*/ 1447800 h 1447800"/>
              <a:gd name="connsiteX3" fmla="*/ 0 w 5105400"/>
              <a:gd name="connsiteY3" fmla="*/ 1447800 h 1447800"/>
              <a:gd name="connsiteX4" fmla="*/ 553250 w 5105400"/>
              <a:gd name="connsiteY4" fmla="*/ 806824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05400" h="1447800">
                <a:moveTo>
                  <a:pt x="553250" y="806824"/>
                </a:moveTo>
                <a:lnTo>
                  <a:pt x="5105400" y="0"/>
                </a:lnTo>
                <a:lnTo>
                  <a:pt x="5105400" y="1447800"/>
                </a:lnTo>
                <a:lnTo>
                  <a:pt x="0" y="1447800"/>
                </a:lnTo>
                <a:lnTo>
                  <a:pt x="553250" y="806824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r>
              <a:rPr lang="en-US" sz="4800" b="1" u="sng" dirty="0" smtClean="0"/>
              <a:t>THE IRON THRONE</a:t>
            </a:r>
            <a:endParaRPr lang="en-US" sz="4800" b="1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4495800" y="4811450"/>
            <a:ext cx="4724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Bahnschrift SemiBold" panose="020B0502040204020203" pitchFamily="34" charset="0"/>
              </a:rPr>
              <a:t>TEAM:</a:t>
            </a:r>
          </a:p>
          <a:p>
            <a:endParaRPr lang="en-US" sz="2400" b="1" dirty="0">
              <a:latin typeface="Bahnschrift SemiBold" panose="020B0502040204020203" pitchFamily="34" charset="0"/>
            </a:endParaRPr>
          </a:p>
          <a:p>
            <a:r>
              <a:rPr lang="en-US" sz="2400" b="1" dirty="0" smtClean="0">
                <a:latin typeface="Bahnschrift SemiBold" panose="020B0502040204020203" pitchFamily="34" charset="0"/>
              </a:rPr>
              <a:t>Sandesh </a:t>
            </a:r>
            <a:r>
              <a:rPr lang="en-US" sz="2400" b="1" dirty="0" err="1" smtClean="0">
                <a:latin typeface="Bahnschrift SemiBold" panose="020B0502040204020203" pitchFamily="34" charset="0"/>
              </a:rPr>
              <a:t>Pokhrel</a:t>
            </a:r>
            <a:r>
              <a:rPr lang="en-US" sz="2400" b="1" dirty="0" smtClean="0">
                <a:latin typeface="Bahnschrift SemiBold" panose="020B0502040204020203" pitchFamily="34" charset="0"/>
              </a:rPr>
              <a:t>         075BCT076</a:t>
            </a:r>
          </a:p>
          <a:p>
            <a:r>
              <a:rPr lang="en-US" sz="2400" b="1" dirty="0" smtClean="0">
                <a:latin typeface="Bahnschrift SemiBold" panose="020B0502040204020203" pitchFamily="34" charset="0"/>
              </a:rPr>
              <a:t>Santosh Pangeni          075BCT082</a:t>
            </a:r>
          </a:p>
          <a:p>
            <a:r>
              <a:rPr lang="en-US" sz="2400" b="1" dirty="0" err="1" smtClean="0">
                <a:latin typeface="Bahnschrift SemiBold" panose="020B0502040204020203" pitchFamily="34" charset="0"/>
              </a:rPr>
              <a:t>Subodh</a:t>
            </a:r>
            <a:r>
              <a:rPr lang="en-US" sz="2400" b="1" dirty="0" smtClean="0">
                <a:latin typeface="Bahnschrift SemiBold" panose="020B0502040204020203" pitchFamily="34" charset="0"/>
              </a:rPr>
              <a:t> </a:t>
            </a:r>
            <a:r>
              <a:rPr lang="en-US" sz="2400" b="1" dirty="0" err="1" smtClean="0">
                <a:latin typeface="Bahnschrift SemiBold" panose="020B0502040204020203" pitchFamily="34" charset="0"/>
              </a:rPr>
              <a:t>Baral</a:t>
            </a:r>
            <a:r>
              <a:rPr lang="en-US" sz="2400" b="1" dirty="0" smtClean="0">
                <a:latin typeface="Bahnschrift SemiBold" panose="020B0502040204020203" pitchFamily="34" charset="0"/>
              </a:rPr>
              <a:t>                   075BCT088</a:t>
            </a:r>
            <a:endParaRPr lang="en-US" sz="2400" b="1" dirty="0">
              <a:latin typeface="Bahnschrift SemiBold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22428" y="2214786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2D Fighting Game in SFML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173" y="2565827"/>
            <a:ext cx="4022428" cy="42672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1219200"/>
            <a:ext cx="7511473" cy="1312480"/>
          </a:xfrm>
        </p:spPr>
        <p:txBody>
          <a:bodyPr/>
          <a:lstStyle/>
          <a:p>
            <a:r>
              <a:rPr lang="en-US" dirty="0" smtClean="0"/>
              <a:t>Game over  (multiplayer)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172" y="2344102"/>
            <a:ext cx="5132832" cy="3474720"/>
          </a:xfrm>
        </p:spPr>
      </p:pic>
    </p:spTree>
    <p:extLst>
      <p:ext uri="{BB962C8B-B14F-4D97-AF65-F5344CB8AC3E}">
        <p14:creationId xmlns:p14="http://schemas.microsoft.com/office/powerpoint/2010/main" val="90962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0070C0"/>
                </a:solidFill>
              </a:rPr>
              <a:t>Classes involved:</a:t>
            </a:r>
            <a:endParaRPr lang="en-US" sz="4800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latin typeface="Bahnschrift SemiBold" panose="020B0502040204020203" pitchFamily="34" charset="0"/>
              </a:rPr>
              <a:t>Game</a:t>
            </a:r>
          </a:p>
          <a:p>
            <a:r>
              <a:rPr lang="en-US" sz="2400" dirty="0" smtClean="0">
                <a:latin typeface="Bahnschrift SemiBold" panose="020B0502040204020203" pitchFamily="34" charset="0"/>
              </a:rPr>
              <a:t>Player</a:t>
            </a:r>
          </a:p>
          <a:p>
            <a:r>
              <a:rPr lang="en-US" sz="2400" dirty="0" smtClean="0">
                <a:latin typeface="Bahnschrift SemiBold" panose="020B0502040204020203" pitchFamily="34" charset="0"/>
              </a:rPr>
              <a:t>Anime</a:t>
            </a:r>
          </a:p>
          <a:p>
            <a:r>
              <a:rPr lang="en-US" sz="2400" dirty="0" smtClean="0">
                <a:latin typeface="Bahnschrift SemiBold" panose="020B0502040204020203" pitchFamily="34" charset="0"/>
              </a:rPr>
              <a:t>Opponent</a:t>
            </a:r>
          </a:p>
          <a:p>
            <a:r>
              <a:rPr lang="en-US" sz="2400" dirty="0" smtClean="0">
                <a:latin typeface="Bahnschrift SemiBold" panose="020B0502040204020203" pitchFamily="34" charset="0"/>
              </a:rPr>
              <a:t>Music</a:t>
            </a:r>
            <a:endParaRPr lang="en-US" sz="2400" dirty="0">
              <a:latin typeface="Bahnschrift SemiBold" panose="020B0502040204020203" pitchFamily="34" charset="0"/>
            </a:endParaRPr>
          </a:p>
          <a:p>
            <a:pPr>
              <a:buNone/>
            </a:pP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0070C0"/>
                </a:solidFill>
              </a:rPr>
              <a:t>Game:</a:t>
            </a:r>
            <a:endParaRPr lang="en-US" sz="4800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latin typeface="Bahnschrift SemiBold" panose="020B0502040204020203" pitchFamily="34" charset="0"/>
              </a:rPr>
              <a:t>-Basically the main engine of the game</a:t>
            </a:r>
            <a:endParaRPr lang="en-US" sz="2000" dirty="0">
              <a:latin typeface="Bahnschrift SemiBold" panose="020B0502040204020203" pitchFamily="34" charset="0"/>
            </a:endParaRPr>
          </a:p>
          <a:p>
            <a:r>
              <a:rPr lang="en-US" sz="2000" dirty="0" smtClean="0">
                <a:latin typeface="Bahnschrift SemiBold" panose="020B0502040204020203" pitchFamily="34" charset="0"/>
              </a:rPr>
              <a:t>-Loads resources for all the states, creates almost all objects involved.</a:t>
            </a:r>
          </a:p>
          <a:p>
            <a:r>
              <a:rPr lang="en-US" sz="2000" dirty="0" smtClean="0">
                <a:latin typeface="Bahnschrift SemiBold" panose="020B0502040204020203" pitchFamily="34" charset="0"/>
              </a:rPr>
              <a:t>-Sets textures to players objects and arenas</a:t>
            </a:r>
            <a:endParaRPr lang="en-US" sz="2000" dirty="0">
              <a:latin typeface="Bahnschrift SemiBold" panose="020B0502040204020203" pitchFamily="34" charset="0"/>
            </a:endParaRPr>
          </a:p>
          <a:p>
            <a:r>
              <a:rPr lang="en-US" sz="2000" dirty="0" smtClean="0">
                <a:latin typeface="Bahnschrift SemiBold" panose="020B0502040204020203" pitchFamily="34" charset="0"/>
              </a:rPr>
              <a:t>-Updates the game according to inputs and draws all events on screen.</a:t>
            </a:r>
            <a:endParaRPr lang="en-US" sz="2000" dirty="0">
              <a:latin typeface="Bahnschrift SemiBold" panose="020B0502040204020203" pitchFamily="34" charset="0"/>
            </a:endParaRPr>
          </a:p>
          <a:p>
            <a:r>
              <a:rPr lang="en-US" sz="2000" dirty="0" smtClean="0">
                <a:latin typeface="Bahnschrift SemiBold" panose="020B0502040204020203" pitchFamily="34" charset="0"/>
              </a:rPr>
              <a:t>-the game update holds the entire game flow from beginning to the end.</a:t>
            </a:r>
            <a:endParaRPr lang="en-US" sz="2000" dirty="0">
              <a:latin typeface="Bahnschrift SemiBold" panose="020B0502040204020203" pitchFamily="34" charset="0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0070C0"/>
                </a:solidFill>
              </a:rPr>
              <a:t>Player:</a:t>
            </a:r>
            <a:endParaRPr lang="en-US" sz="4800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latin typeface="Bahnschrift SemiBold" panose="020B0502040204020203" pitchFamily="34" charset="0"/>
              </a:rPr>
              <a:t>-Controls the entire actions of the player </a:t>
            </a:r>
            <a:endParaRPr lang="en-US" sz="2000" dirty="0">
              <a:latin typeface="Bahnschrift SemiBold" panose="020B0502040204020203" pitchFamily="34" charset="0"/>
            </a:endParaRPr>
          </a:p>
          <a:p>
            <a:r>
              <a:rPr lang="en-US" sz="2000" dirty="0" smtClean="0">
                <a:latin typeface="Bahnschrift SemiBold" panose="020B0502040204020203" pitchFamily="34" charset="0"/>
              </a:rPr>
              <a:t>-Creates animations of players and updates the animations</a:t>
            </a:r>
          </a:p>
          <a:p>
            <a:r>
              <a:rPr lang="en-US" sz="2000" dirty="0" smtClean="0">
                <a:latin typeface="Bahnschrift SemiBold" panose="020B0502040204020203" pitchFamily="34" charset="0"/>
              </a:rPr>
              <a:t>Checks player’s collision and updates health of the player with opponent’s hits</a:t>
            </a:r>
          </a:p>
          <a:p>
            <a:r>
              <a:rPr lang="en-US" sz="2000" dirty="0" smtClean="0">
                <a:latin typeface="Bahnschrift SemiBold" panose="020B0502040204020203" pitchFamily="34" charset="0"/>
              </a:rPr>
              <a:t>-Automatic action of </a:t>
            </a:r>
            <a:r>
              <a:rPr lang="en-US" sz="2000" dirty="0" err="1" smtClean="0">
                <a:latin typeface="Bahnschrift SemiBold" panose="020B0502040204020203" pitchFamily="34" charset="0"/>
              </a:rPr>
              <a:t>cpu</a:t>
            </a:r>
            <a:r>
              <a:rPr lang="en-US" sz="2000" dirty="0" smtClean="0">
                <a:latin typeface="Bahnschrift SemiBold" panose="020B0502040204020203" pitchFamily="34" charset="0"/>
              </a:rPr>
              <a:t> controlled player in singles mode </a:t>
            </a:r>
            <a:endParaRPr lang="en-US" sz="2000" dirty="0">
              <a:latin typeface="Bahnschrift SemiBold" panose="020B0502040204020203" pitchFamily="34" charset="0"/>
            </a:endParaRPr>
          </a:p>
          <a:p>
            <a:r>
              <a:rPr lang="en-US" sz="2000" dirty="0" smtClean="0">
                <a:latin typeface="Bahnschrift SemiBold" panose="020B0502040204020203" pitchFamily="34" charset="0"/>
              </a:rPr>
              <a:t>-signals game to reset with death of player and to level up with death of opponent.</a:t>
            </a:r>
            <a:endParaRPr lang="en-US" sz="2000" dirty="0">
              <a:latin typeface="Bahnschrift SemiBold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0070C0"/>
                </a:solidFill>
              </a:rPr>
              <a:t>Anime:</a:t>
            </a:r>
            <a:endParaRPr lang="en-US" sz="4800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>
                <a:latin typeface="Bahnschrift SemiBold" panose="020B0502040204020203" pitchFamily="34" charset="0"/>
              </a:rPr>
              <a:t>Responsible </a:t>
            </a:r>
            <a:r>
              <a:rPr lang="en-US" sz="2000" b="1" dirty="0">
                <a:latin typeface="Bahnschrift SemiBold" panose="020B0502040204020203" pitchFamily="34" charset="0"/>
              </a:rPr>
              <a:t>for loading </a:t>
            </a:r>
            <a:r>
              <a:rPr lang="en-US" sz="2000" b="1" dirty="0" smtClean="0">
                <a:latin typeface="Bahnschrift SemiBold" panose="020B0502040204020203" pitchFamily="34" charset="0"/>
              </a:rPr>
              <a:t>single image from </a:t>
            </a:r>
            <a:r>
              <a:rPr lang="en-US" sz="2000" b="1" dirty="0" err="1" smtClean="0">
                <a:latin typeface="Bahnschrift SemiBold" panose="020B0502040204020203" pitchFamily="34" charset="0"/>
              </a:rPr>
              <a:t>spritesheets</a:t>
            </a:r>
            <a:endParaRPr lang="en-US" sz="2000" b="1" dirty="0">
              <a:latin typeface="Bahnschrift SemiBold" panose="020B0502040204020203" pitchFamily="34" charset="0"/>
            </a:endParaRPr>
          </a:p>
          <a:p>
            <a:r>
              <a:rPr lang="en-US" sz="2000" b="1" dirty="0" smtClean="0">
                <a:latin typeface="Bahnschrift SemiBold" panose="020B0502040204020203" pitchFamily="34" charset="0"/>
              </a:rPr>
              <a:t>Performs all the animations of players with animation update function.</a:t>
            </a:r>
            <a:endParaRPr lang="en-US" sz="2000" b="1" dirty="0">
              <a:latin typeface="Bahnschrift SemiBold" panose="020B0502040204020203" pitchFamily="34" charset="0"/>
            </a:endParaRPr>
          </a:p>
          <a:p>
            <a:r>
              <a:rPr lang="en-US" sz="2000" b="1" dirty="0" smtClean="0">
                <a:latin typeface="Bahnschrift SemiBold" panose="020B0502040204020203" pitchFamily="34" charset="0"/>
              </a:rPr>
              <a:t>Punching, kicking ,walking, knocked down all are controlled by the anime object of player.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0070C0"/>
                </a:solidFill>
              </a:rPr>
              <a:t>MUSIC:</a:t>
            </a:r>
            <a:endParaRPr lang="en-US" sz="4800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sz="2000" b="1" dirty="0" smtClean="0">
                <a:latin typeface="Bahnschrift SemiBold" panose="020B0502040204020203" pitchFamily="34" charset="0"/>
              </a:rPr>
              <a:t>-Includes </a:t>
            </a:r>
            <a:r>
              <a:rPr lang="en-US" sz="2000" b="1" dirty="0">
                <a:latin typeface="Bahnschrift SemiBold" panose="020B0502040204020203" pitchFamily="34" charset="0"/>
              </a:rPr>
              <a:t>SFML sound </a:t>
            </a:r>
            <a:r>
              <a:rPr lang="en-US" sz="2000" b="1" dirty="0" smtClean="0">
                <a:latin typeface="Bahnschrift SemiBold" panose="020B0502040204020203" pitchFamily="34" charset="0"/>
              </a:rPr>
              <a:t>class</a:t>
            </a:r>
          </a:p>
          <a:p>
            <a:r>
              <a:rPr lang="en-US" sz="2000" b="1" dirty="0">
                <a:latin typeface="Bahnschrift SemiBold" panose="020B0502040204020203" pitchFamily="34" charset="0"/>
              </a:rPr>
              <a:t>loads music from the </a:t>
            </a:r>
            <a:r>
              <a:rPr lang="en-US" sz="2000" b="1" dirty="0" smtClean="0">
                <a:latin typeface="Bahnschrift SemiBold" panose="020B0502040204020203" pitchFamily="34" charset="0"/>
              </a:rPr>
              <a:t>file</a:t>
            </a:r>
          </a:p>
          <a:p>
            <a:r>
              <a:rPr lang="en-US" sz="2000" b="1" dirty="0">
                <a:latin typeface="Bahnschrift SemiBold" panose="020B0502040204020203" pitchFamily="34" charset="0"/>
              </a:rPr>
              <a:t>Responsible for all the music throughout the game</a:t>
            </a:r>
          </a:p>
          <a:p>
            <a:r>
              <a:rPr lang="en-US" sz="2000" b="1" dirty="0" smtClean="0">
                <a:latin typeface="Bahnschrift SemiBold" panose="020B0502040204020203" pitchFamily="34" charset="0"/>
              </a:rPr>
              <a:t>Controls collision music, player’s sound and background music</a:t>
            </a:r>
            <a:endParaRPr lang="en-US" sz="2000" b="1" dirty="0">
              <a:latin typeface="Bahnschrift SemiBold" panose="020B0502040204020203" pitchFamily="34" charset="0"/>
            </a:endParaRPr>
          </a:p>
          <a:p>
            <a:r>
              <a:rPr lang="en-US" sz="2000" b="1" dirty="0" smtClean="0">
                <a:latin typeface="Bahnschrift SemiBold" panose="020B0502040204020203" pitchFamily="34" charset="0"/>
              </a:rPr>
              <a:t>-Its functions switches the music or sound effects playing in the game with change in states.</a:t>
            </a:r>
            <a:endParaRPr lang="en-US" sz="2000" b="1" dirty="0">
              <a:latin typeface="Bahnschrift SemiBold" panose="020B0502040204020203" pitchFamily="34" charset="0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0070C0"/>
                </a:solidFill>
              </a:rPr>
              <a:t>Opponent:</a:t>
            </a:r>
            <a:endParaRPr lang="en-US" sz="4800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>
                <a:latin typeface="Bahnschrift SemiBold" panose="020B0502040204020203" pitchFamily="34" charset="0"/>
              </a:rPr>
              <a:t>Derived from player, it contains all the attributes of the player.</a:t>
            </a:r>
            <a:endParaRPr lang="en-US" sz="2000" b="1" dirty="0">
              <a:latin typeface="Bahnschrift SemiBold" panose="020B0502040204020203" pitchFamily="34" charset="0"/>
            </a:endParaRPr>
          </a:p>
          <a:p>
            <a:r>
              <a:rPr lang="en-US" sz="2000" b="1" dirty="0" smtClean="0">
                <a:latin typeface="Bahnschrift SemiBold" panose="020B0502040204020203" pitchFamily="34" charset="0"/>
              </a:rPr>
              <a:t>Controls multiplayer mode by controlling player2 actions.</a:t>
            </a:r>
          </a:p>
          <a:p>
            <a:r>
              <a:rPr lang="en-US" sz="2000" b="1" dirty="0" smtClean="0">
                <a:latin typeface="Bahnschrift SemiBold" panose="020B0502040204020203" pitchFamily="34" charset="0"/>
              </a:rPr>
              <a:t>Its additional function allows to provide input to the opponent player as well.</a:t>
            </a:r>
          </a:p>
          <a:p>
            <a:r>
              <a:rPr lang="en-US" sz="2000" b="1" dirty="0" smtClean="0">
                <a:latin typeface="Bahnschrift SemiBold" panose="020B0502040204020203" pitchFamily="34" charset="0"/>
              </a:rPr>
              <a:t>Controls health, actions and movement of player2 in multiplayers.</a:t>
            </a:r>
            <a:endParaRPr lang="en-US" sz="2000" b="1" dirty="0">
              <a:latin typeface="Bahnschrift SemiBold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14400"/>
            <a:ext cx="7543800" cy="1450757"/>
          </a:xfrm>
        </p:spPr>
        <p:txBody>
          <a:bodyPr>
            <a:normAutofit/>
          </a:bodyPr>
          <a:lstStyle/>
          <a:p>
            <a:r>
              <a:rPr lang="en-US" b="1" dirty="0">
                <a:latin typeface="Bahnschrift SemiBold" panose="020B0502040204020203" pitchFamily="34" charset="0"/>
              </a:rPr>
              <a:t>Methodology: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</a:t>
            </a:r>
            <a:r>
              <a:rPr lang="en-US" sz="2400" dirty="0">
                <a:latin typeface="Bahnschrift SemiBold" panose="020B0502040204020203" pitchFamily="34" charset="0"/>
              </a:rPr>
              <a:t>Making the project proposal.</a:t>
            </a:r>
          </a:p>
          <a:p>
            <a:r>
              <a:rPr lang="en-US" sz="2400" dirty="0">
                <a:latin typeface="Bahnschrift SemiBold" panose="020B0502040204020203" pitchFamily="34" charset="0"/>
              </a:rPr>
              <a:t>-Exploring the references and initial coding.</a:t>
            </a:r>
          </a:p>
          <a:p>
            <a:r>
              <a:rPr lang="en-US" sz="2400" dirty="0">
                <a:latin typeface="Bahnschrift SemiBold" panose="020B0502040204020203" pitchFamily="34" charset="0"/>
              </a:rPr>
              <a:t>-Coding the program.</a:t>
            </a:r>
          </a:p>
          <a:p>
            <a:r>
              <a:rPr lang="en-US" sz="2400" dirty="0">
                <a:latin typeface="Bahnschrift SemiBold" panose="020B0502040204020203" pitchFamily="34" charset="0"/>
              </a:rPr>
              <a:t>-Execution and testing the program.</a:t>
            </a:r>
          </a:p>
          <a:p>
            <a:r>
              <a:rPr lang="en-US" sz="2400" dirty="0">
                <a:latin typeface="Bahnschrift SemiBold" panose="020B0502040204020203" pitchFamily="34" charset="0"/>
              </a:rPr>
              <a:t>-Debugging.</a:t>
            </a:r>
          </a:p>
          <a:p>
            <a:r>
              <a:rPr lang="en-US" sz="2400" dirty="0">
                <a:latin typeface="Bahnschrift SemiBold" panose="020B0502040204020203" pitchFamily="34" charset="0"/>
              </a:rPr>
              <a:t>-Program documentation and project report</a:t>
            </a:r>
            <a:r>
              <a:rPr lang="en-US" sz="2400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Problem Faced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000" dirty="0">
                <a:latin typeface="Bahnschrift SemiBold" panose="020B0502040204020203" pitchFamily="34" charset="0"/>
              </a:rPr>
              <a:t>-Understanding the Game Development Architecture.</a:t>
            </a:r>
          </a:p>
          <a:p>
            <a:pPr lvl="0"/>
            <a:r>
              <a:rPr lang="en-US" sz="2000" dirty="0">
                <a:latin typeface="Bahnschrift SemiBold" panose="020B0502040204020203" pitchFamily="34" charset="0"/>
              </a:rPr>
              <a:t>-Getting Proper Resources for Game Development.</a:t>
            </a:r>
          </a:p>
          <a:p>
            <a:pPr lvl="0"/>
            <a:r>
              <a:rPr lang="en-US" sz="2000" dirty="0">
                <a:latin typeface="Bahnschrift SemiBold" panose="020B0502040204020203" pitchFamily="34" charset="0"/>
              </a:rPr>
              <a:t>-Linker Errors was the most common bug we faced.</a:t>
            </a:r>
          </a:p>
          <a:p>
            <a:pPr lvl="0"/>
            <a:r>
              <a:rPr lang="en-US" sz="2000" dirty="0">
                <a:latin typeface="Bahnschrift SemiBold" panose="020B0502040204020203" pitchFamily="34" charset="0"/>
              </a:rPr>
              <a:t>-Making a working Collision detection system</a:t>
            </a:r>
            <a:r>
              <a:rPr lang="en-US" sz="2000" dirty="0" smtClean="0">
                <a:latin typeface="Bahnschrift SemiBold" panose="020B0502040204020203" pitchFamily="34" charset="0"/>
              </a:rPr>
              <a:t>.</a:t>
            </a:r>
          </a:p>
          <a:p>
            <a:pPr lvl="0"/>
            <a:r>
              <a:rPr lang="en-US" sz="2000" dirty="0" smtClean="0">
                <a:latin typeface="Bahnschrift SemiBold" panose="020B0502040204020203" pitchFamily="34" charset="0"/>
              </a:rPr>
              <a:t>-Self controlling </a:t>
            </a:r>
            <a:r>
              <a:rPr lang="en-US" sz="2000" dirty="0" smtClean="0">
                <a:latin typeface="Bahnschrift SemiBold" panose="020B0502040204020203" pitchFamily="34" charset="0"/>
              </a:rPr>
              <a:t>player with AI </a:t>
            </a:r>
            <a:r>
              <a:rPr lang="en-US" sz="2000" dirty="0" smtClean="0">
                <a:latin typeface="Bahnschrift SemiBold" panose="020B0502040204020203" pitchFamily="34" charset="0"/>
              </a:rPr>
              <a:t>in singles mode was also a headache</a:t>
            </a:r>
            <a:endParaRPr lang="en-US" sz="2000" dirty="0">
              <a:latin typeface="Bahnschrift SemiBold" panose="020B0502040204020203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74AED6-A2FE-45D5-8DF9-E3815AE8B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latin typeface="Bahnschrift SemiBold" panose="020B0502040204020203" pitchFamily="34" charset="0"/>
              </a:rPr>
              <a:t>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FE43F45-5AB7-4738-AF8D-4AD1176EC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000" b="1" dirty="0" smtClean="0">
                <a:latin typeface="Bahnschrift SemiBold" panose="020B0502040204020203" pitchFamily="34" charset="0"/>
              </a:rPr>
              <a:t>-John Horton’s book on </a:t>
            </a:r>
            <a:r>
              <a:rPr lang="en-US" sz="2000" b="1" dirty="0" err="1" smtClean="0">
                <a:latin typeface="Bahnschrift SemiBold" panose="020B0502040204020203" pitchFamily="34" charset="0"/>
              </a:rPr>
              <a:t>sfml</a:t>
            </a:r>
            <a:r>
              <a:rPr lang="en-US" sz="2000" b="1" dirty="0" smtClean="0">
                <a:latin typeface="Bahnschrift SemiBold" panose="020B0502040204020203" pitchFamily="34" charset="0"/>
              </a:rPr>
              <a:t> was the key </a:t>
            </a:r>
            <a:r>
              <a:rPr lang="en-US" sz="2000" b="1" dirty="0">
                <a:latin typeface="Bahnschrift SemiBold" panose="020B0502040204020203" pitchFamily="34" charset="0"/>
              </a:rPr>
              <a:t>for understanding game architecture.</a:t>
            </a:r>
          </a:p>
          <a:p>
            <a:pPr lvl="0"/>
            <a:r>
              <a:rPr lang="en-US" sz="2000" b="1" dirty="0">
                <a:latin typeface="Bahnschrift SemiBold" panose="020B0502040204020203" pitchFamily="34" charset="0"/>
              </a:rPr>
              <a:t>-</a:t>
            </a:r>
            <a:r>
              <a:rPr lang="en-US" sz="2000" b="1" dirty="0" smtClean="0">
                <a:latin typeface="Bahnschrift SemiBold" panose="020B0502040204020203" pitchFamily="34" charset="0"/>
              </a:rPr>
              <a:t>We downloaded images from internet and created the required </a:t>
            </a:r>
            <a:r>
              <a:rPr lang="en-US" sz="2000" b="1" dirty="0" err="1" smtClean="0">
                <a:latin typeface="Bahnschrift SemiBold" panose="020B0502040204020203" pitchFamily="34" charset="0"/>
              </a:rPr>
              <a:t>spritesheets</a:t>
            </a:r>
            <a:r>
              <a:rPr lang="en-US" sz="2000" b="1" dirty="0" smtClean="0">
                <a:latin typeface="Bahnschrift SemiBold" panose="020B0502040204020203" pitchFamily="34" charset="0"/>
              </a:rPr>
              <a:t> on our own with </a:t>
            </a:r>
            <a:r>
              <a:rPr lang="en-US" sz="2000" b="1" dirty="0" err="1" smtClean="0">
                <a:latin typeface="Bahnschrift SemiBold" panose="020B0502040204020203" pitchFamily="34" charset="0"/>
              </a:rPr>
              <a:t>photoshop</a:t>
            </a:r>
            <a:r>
              <a:rPr lang="en-US" sz="2000" b="1" dirty="0" smtClean="0">
                <a:latin typeface="Bahnschrift SemiBold" panose="020B0502040204020203" pitchFamily="34" charset="0"/>
              </a:rPr>
              <a:t>.</a:t>
            </a:r>
          </a:p>
          <a:p>
            <a:pPr lvl="0"/>
            <a:r>
              <a:rPr lang="en-US" sz="2000" b="1" dirty="0" smtClean="0">
                <a:latin typeface="Bahnschrift SemiBold" panose="020B0502040204020203" pitchFamily="34" charset="0"/>
              </a:rPr>
              <a:t>- Downloaded music and other graphics resources from internet.</a:t>
            </a:r>
            <a:endParaRPr lang="en-US" sz="2000" b="1" dirty="0">
              <a:latin typeface="Bahnschrift SemiBold" panose="020B0502040204020203" pitchFamily="34" charset="0"/>
            </a:endParaRPr>
          </a:p>
          <a:p>
            <a:pPr lvl="0"/>
            <a:r>
              <a:rPr lang="en-US" sz="2000" b="1" dirty="0">
                <a:latin typeface="Bahnschrift SemiBold" panose="020B0502040204020203" pitchFamily="34" charset="0"/>
              </a:rPr>
              <a:t>-We decided to make a template of the SFML linked C++ file and then we </a:t>
            </a:r>
            <a:r>
              <a:rPr lang="en-US" sz="2000" b="1" dirty="0" err="1">
                <a:latin typeface="Bahnschrift SemiBold" panose="020B0502040204020203" pitchFamily="34" charset="0"/>
              </a:rPr>
              <a:t>didnt</a:t>
            </a:r>
            <a:r>
              <a:rPr lang="en-US" sz="2000" b="1" dirty="0">
                <a:latin typeface="Bahnschrift SemiBold" panose="020B0502040204020203" pitchFamily="34" charset="0"/>
              </a:rPr>
              <a:t> have linker errors coming up every time</a:t>
            </a:r>
            <a:r>
              <a:rPr lang="en-US" sz="2000" b="1" dirty="0" smtClean="0">
                <a:latin typeface="Bahnschrift SemiBold" panose="020B0502040204020203" pitchFamily="34" charset="0"/>
              </a:rPr>
              <a:t>.</a:t>
            </a:r>
          </a:p>
          <a:p>
            <a:pPr lvl="0"/>
            <a:r>
              <a:rPr lang="en-US" sz="2000" b="1" dirty="0" smtClean="0">
                <a:latin typeface="Bahnschrift SemiBold" panose="020B0502040204020203" pitchFamily="34" charset="0"/>
              </a:rPr>
              <a:t>The AI problem was never fully solved. So, we designed a virtual algorithm ourselves to solve the problem.</a:t>
            </a:r>
            <a:endParaRPr lang="en-US" sz="2000" b="1" dirty="0" smtClean="0">
              <a:latin typeface="Bahnschrift SemiBold" panose="020B05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90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152400" y="762000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>
                <a:latin typeface="Bahnschrift SemiBold" panose="020B0502040204020203" pitchFamily="34" charset="0"/>
              </a:rPr>
              <a:t>OBJECTIVES:</a:t>
            </a:r>
            <a:endParaRPr lang="en-US" sz="4000" b="1" u="sng" dirty="0">
              <a:latin typeface="Bahnschrift SemiBold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0" y="1752600"/>
            <a:ext cx="73914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Understanding the concepts of C++ </a:t>
            </a:r>
            <a:r>
              <a:rPr lang="en-US" sz="2000" b="1" dirty="0" smtClean="0"/>
              <a:t>practically</a:t>
            </a:r>
            <a:r>
              <a:rPr lang="en-US" sz="2000" b="1" dirty="0"/>
              <a:t> </a:t>
            </a:r>
            <a:r>
              <a:rPr lang="en-US" sz="2000" b="1" dirty="0" smtClean="0"/>
              <a:t>to build a software.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Understanding </a:t>
            </a:r>
            <a:r>
              <a:rPr lang="en-US" sz="2000" b="1" dirty="0"/>
              <a:t>the integration of SFML into IDEs</a:t>
            </a:r>
            <a:r>
              <a:rPr lang="en-US" sz="2000" b="1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Understanding the implementation of </a:t>
            </a:r>
            <a:r>
              <a:rPr lang="en-US" sz="2000" b="1" dirty="0" smtClean="0"/>
              <a:t>SFML for shape </a:t>
            </a:r>
            <a:r>
              <a:rPr lang="en-US" sz="2000" b="1" dirty="0"/>
              <a:t>rendering, textures, </a:t>
            </a:r>
            <a:r>
              <a:rPr lang="en-US" sz="2000" b="1" dirty="0" smtClean="0"/>
              <a:t>animation, music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Understanding the basic workflow of a game</a:t>
            </a:r>
            <a:r>
              <a:rPr lang="en-US" sz="2000" b="1" dirty="0" smtClean="0"/>
              <a:t>.</a:t>
            </a:r>
          </a:p>
          <a:p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To make a base for handling complex software engineering projects in future.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To develop a game with user friendly interface.</a:t>
            </a: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ahnschrift SemiBold" panose="020B0502040204020203" pitchFamily="34" charset="0"/>
              </a:rPr>
              <a:t>Application(Primary):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sz="2000" dirty="0">
                <a:latin typeface="Bahnschrift SemiBold" panose="020B0502040204020203" pitchFamily="34" charset="0"/>
              </a:rPr>
              <a:t>For an addictive easy to grab entertaining gaming environment</a:t>
            </a:r>
            <a:r>
              <a:rPr lang="en-US" sz="2000" dirty="0" smtClean="0">
                <a:latin typeface="Bahnschrift SemiBold" panose="020B0502040204020203" pitchFamily="34" charset="0"/>
              </a:rPr>
              <a:t>.</a:t>
            </a:r>
          </a:p>
          <a:p>
            <a:r>
              <a:rPr lang="en-US" sz="2000" dirty="0" smtClean="0">
                <a:latin typeface="Bahnschrift SemiBold" panose="020B0502040204020203" pitchFamily="34" charset="0"/>
              </a:rPr>
              <a:t>Recreational graphics and musical background</a:t>
            </a:r>
            <a:endParaRPr lang="en-US" sz="2000" dirty="0">
              <a:latin typeface="Bahnschrift SemiBold" panose="020B0502040204020203" pitchFamily="34" charset="0"/>
            </a:endParaRPr>
          </a:p>
          <a:p>
            <a:r>
              <a:rPr lang="en-US" sz="2000" dirty="0" smtClean="0">
                <a:latin typeface="Bahnschrift SemiBold" panose="020B0502040204020203" pitchFamily="34" charset="0"/>
              </a:rPr>
              <a:t>Multiple mode available for dual as well as single player</a:t>
            </a:r>
          </a:p>
          <a:p>
            <a:r>
              <a:rPr lang="en-US" sz="2000" dirty="0" smtClean="0">
                <a:latin typeface="Bahnschrift SemiBold" panose="020B0502040204020203" pitchFamily="34" charset="0"/>
              </a:rPr>
              <a:t>Story for content seeking gamers</a:t>
            </a:r>
          </a:p>
          <a:p>
            <a:r>
              <a:rPr lang="en-US" sz="2000" dirty="0" smtClean="0">
                <a:latin typeface="Bahnschrift SemiBold" panose="020B0502040204020203" pitchFamily="34" charset="0"/>
              </a:rPr>
              <a:t>may not be competitor to modern games but guarantees nostalgia to early  fighting game players</a:t>
            </a:r>
          </a:p>
          <a:p>
            <a:pPr marL="0" indent="0">
              <a:buNone/>
            </a:pPr>
            <a:endParaRPr lang="en-US" sz="2000" dirty="0">
              <a:latin typeface="Bahnschrift SemiBold" panose="020B0502040204020203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>
                <a:latin typeface="Bahnschrift SemiBold" panose="020B0502040204020203" pitchFamily="34" charset="0"/>
              </a:rPr>
              <a:t>Benefits we found as students:</a:t>
            </a:r>
            <a:endParaRPr lang="en-US" b="1" u="sng" dirty="0">
              <a:latin typeface="Bahnschrift SemiBold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000" b="1" dirty="0" smtClean="0">
                <a:latin typeface="Bahnschrift SemiBold" panose="020B0502040204020203" pitchFamily="34" charset="0"/>
              </a:rPr>
              <a:t>For learners like us, this project offered a chance to put our skills on the table and improve our knowledge of programming and game Development.</a:t>
            </a:r>
          </a:p>
          <a:p>
            <a:r>
              <a:rPr lang="en-US" sz="2000" b="1" dirty="0" smtClean="0">
                <a:latin typeface="Bahnschrift SemiBold" panose="020B0502040204020203" pitchFamily="34" charset="0"/>
              </a:rPr>
              <a:t>How to play in a team ?? Collaborate with each other for project development.</a:t>
            </a:r>
          </a:p>
          <a:p>
            <a:r>
              <a:rPr lang="en-US" sz="2000" b="1" dirty="0" smtClean="0">
                <a:latin typeface="Bahnschrift SemiBold" panose="020B0502040204020203" pitchFamily="34" charset="0"/>
              </a:rPr>
              <a:t>A guideline for complex projects to come in future</a:t>
            </a:r>
            <a:endParaRPr lang="en-US" sz="2000" b="1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26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E4490D0-3672-446A-AC12-B4830333BD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39CB82C2-DF65-4EC1-8280-F201D50F57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7E1D4427-852B-4B37-8E76-0E9F1810BA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905743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xmlns="" id="{EB1836F0-F9E0-4D93-9BDD-7EEC6EA05F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E16612-F53F-4046-AB1D-80475AAF1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400" y="4795362"/>
            <a:ext cx="4689988" cy="1505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End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6D2F28D1-82F9-40FE-935C-85ECF7660D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4B670E93-2F53-48FC-AB6C-E99E22D17F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914400"/>
            <a:ext cx="6254983" cy="403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77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7999"/>
          </a:xfrm>
        </p:spPr>
      </p:pic>
      <p:sp>
        <p:nvSpPr>
          <p:cNvPr id="5" name="TextBox 4"/>
          <p:cNvSpPr txBox="1"/>
          <p:nvPr/>
        </p:nvSpPr>
        <p:spPr>
          <a:xfrm>
            <a:off x="1371600" y="808482"/>
            <a:ext cx="67818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chemeClr val="tx1">
                    <a:lumMod val="95000"/>
                  </a:schemeClr>
                </a:solidFill>
                <a:latin typeface="Bahnschrift SemiBold" panose="020B0502040204020203" pitchFamily="34" charset="0"/>
              </a:rPr>
              <a:t>Development Environment: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1844397"/>
            <a:ext cx="624840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Bahnschrift SemiBold" panose="020B0502040204020203" pitchFamily="34" charset="0"/>
              </a:rPr>
              <a:t>Tools and Libraries:</a:t>
            </a:r>
          </a:p>
          <a:p>
            <a:endParaRPr lang="en-US" sz="2400" dirty="0">
              <a:latin typeface="Bahnschrift SemiBold" panose="020B0502040204020203" pitchFamily="34" charset="0"/>
            </a:endParaRPr>
          </a:p>
          <a:p>
            <a:r>
              <a:rPr lang="en-US" sz="2400" dirty="0" smtClean="0">
                <a:latin typeface="Bahnschrift SemiBold" panose="020B0502040204020203" pitchFamily="34" charset="0"/>
              </a:rPr>
              <a:t>     C++ Compiler</a:t>
            </a:r>
          </a:p>
          <a:p>
            <a:endParaRPr lang="en-US" sz="2400" dirty="0">
              <a:latin typeface="Bahnschrift SemiBold" panose="020B0502040204020203" pitchFamily="34" charset="0"/>
            </a:endParaRPr>
          </a:p>
          <a:p>
            <a:r>
              <a:rPr lang="en-US" sz="2400" dirty="0" smtClean="0">
                <a:latin typeface="Bahnschrift SemiBold" panose="020B0502040204020203" pitchFamily="34" charset="0"/>
              </a:rPr>
              <a:t>     Standard C++ Libraries</a:t>
            </a:r>
          </a:p>
          <a:p>
            <a:endParaRPr lang="en-US" sz="2400" dirty="0">
              <a:latin typeface="Bahnschrift SemiBold" panose="020B0502040204020203" pitchFamily="34" charset="0"/>
            </a:endParaRPr>
          </a:p>
          <a:p>
            <a:r>
              <a:rPr lang="en-US" sz="2400" dirty="0" smtClean="0">
                <a:latin typeface="Bahnschrift SemiBold" panose="020B0502040204020203" pitchFamily="34" charset="0"/>
              </a:rPr>
              <a:t>     SFML (Simple Fast Multimedia Library 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9600" y="4876800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Bahnschrift SemiBold" panose="020B0502040204020203" pitchFamily="34" charset="0"/>
              </a:rPr>
              <a:t>Environment</a:t>
            </a:r>
            <a:r>
              <a:rPr lang="en-US" sz="2400" dirty="0" smtClean="0">
                <a:latin typeface="Bahnschrift SemiBold" panose="020B0502040204020203" pitchFamily="34" charset="0"/>
              </a:rPr>
              <a:t>:  </a:t>
            </a:r>
            <a:r>
              <a:rPr lang="en-US" sz="2400" b="1" dirty="0" smtClean="0">
                <a:latin typeface="Bahnschrift SemiBold" panose="020B0502040204020203" pitchFamily="34" charset="0"/>
              </a:rPr>
              <a:t>CODE::BLOCKS</a:t>
            </a:r>
            <a:endParaRPr lang="en-US" sz="2400" b="1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16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09800"/>
            <a:ext cx="3657600" cy="6858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3600" b="1" dirty="0" smtClean="0">
                <a:solidFill>
                  <a:schemeClr val="tx1"/>
                </a:solidFill>
              </a:rPr>
              <a:t>:</a:t>
            </a:r>
            <a:endParaRPr lang="en-US" sz="49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971800"/>
            <a:ext cx="4419600" cy="3276600"/>
          </a:xfrm>
        </p:spPr>
        <p:txBody>
          <a:bodyPr/>
          <a:lstStyle/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63568" y="2362200"/>
            <a:ext cx="35814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endParaRPr lang="en-US" sz="3200" b="1" dirty="0" smtClean="0"/>
          </a:p>
          <a:p>
            <a:pPr>
              <a:buNone/>
            </a:pPr>
            <a:endParaRPr lang="en-US" sz="3200" b="1" dirty="0"/>
          </a:p>
          <a:p>
            <a:r>
              <a:rPr lang="en-US" sz="2800" dirty="0" smtClean="0"/>
              <a:t>    </a:t>
            </a:r>
            <a:endParaRPr lang="en-US" sz="2800" dirty="0"/>
          </a:p>
          <a:p>
            <a:pPr>
              <a:buNone/>
            </a:pPr>
            <a:endParaRPr lang="en-US" sz="32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708" y="685800"/>
            <a:ext cx="441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Bahnschrift SemiBold" panose="020B0502040204020203" pitchFamily="34" charset="0"/>
              </a:rPr>
              <a:t>INTRODUCTION:</a:t>
            </a:r>
            <a:endParaRPr lang="en-US" sz="3200" dirty="0">
              <a:latin typeface="Bahnschrift SemiBold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7032" y="1442025"/>
            <a:ext cx="8458200" cy="8340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2000" b="1" dirty="0" smtClean="0">
                <a:latin typeface="Bahnschrift SemiBold" panose="020B0502040204020203" pitchFamily="34" charset="0"/>
              </a:rPr>
              <a:t>A 2D animated fighting game made using SFML.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latin typeface="Bahnschrift SemiBol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Bahnschrift SemiBold" panose="020B0502040204020203" pitchFamily="34" charset="0"/>
              </a:rPr>
              <a:t>Two players engage in hand to hand combat.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latin typeface="Bahnschrift SemiBol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Bahnschrift SemiBold" panose="020B0502040204020203" pitchFamily="34" charset="0"/>
              </a:rPr>
              <a:t>Offers both single </a:t>
            </a:r>
            <a:r>
              <a:rPr lang="en-US" sz="2000" b="1" dirty="0">
                <a:latin typeface="Bahnschrift SemiBold" panose="020B0502040204020203" pitchFamily="34" charset="0"/>
              </a:rPr>
              <a:t>p</a:t>
            </a:r>
            <a:r>
              <a:rPr lang="en-US" sz="2000" b="1" dirty="0" smtClean="0">
                <a:latin typeface="Bahnschrift SemiBold" panose="020B0502040204020203" pitchFamily="34" charset="0"/>
              </a:rPr>
              <a:t>layer as well as multiplayer interactive game mode.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latin typeface="Bahnschrift SemiBol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Bahnschrift SemiBold" panose="020B0502040204020203" pitchFamily="34" charset="0"/>
              </a:rPr>
              <a:t>Object of the game is to diminish opponent’s health with strikes and nullify the health bar to win the round.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latin typeface="Bahnschrift SemiBol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Bahnschrift SemiBold" panose="020B0502040204020203" pitchFamily="34" charset="0"/>
              </a:rPr>
              <a:t>Every level is a best of 3 rounds and each round ends with the death of one player.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latin typeface="Bahnschrift SemiBol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Bahnschrift SemiBold" panose="020B0502040204020203" pitchFamily="34" charset="0"/>
              </a:rPr>
              <a:t>In single player mode, difficulty rises with levels and the arenas changes at each level.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latin typeface="Bahnschrift SemiBol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Bahnschrift SemiBold" panose="020B0502040204020203" pitchFamily="34" charset="0"/>
              </a:rPr>
              <a:t>Multiplayer Mode is single round match and the last man standing wins.</a:t>
            </a:r>
          </a:p>
          <a:p>
            <a:r>
              <a:rPr lang="en-US" dirty="0" smtClean="0">
                <a:latin typeface="+mj-lt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+mj-lt"/>
            </a:endParaRPr>
          </a:p>
          <a:p>
            <a:endParaRPr lang="en-US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949" y="381000"/>
            <a:ext cx="7511473" cy="1312480"/>
          </a:xfrm>
        </p:spPr>
        <p:txBody>
          <a:bodyPr>
            <a:normAutofit/>
          </a:bodyPr>
          <a:lstStyle/>
          <a:p>
            <a:r>
              <a:rPr lang="en-US" sz="4800" b="1" u="sng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Game States</a:t>
            </a:r>
            <a:endParaRPr lang="en-US" sz="4800" b="1" u="sng" dirty="0">
              <a:solidFill>
                <a:schemeClr val="accent2">
                  <a:lumMod val="60000"/>
                  <a:lumOff val="4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28800"/>
            <a:ext cx="7511472" cy="404116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b="1" dirty="0" smtClean="0">
                <a:cs typeface="Arial" pitchFamily="34" charset="0"/>
              </a:rPr>
              <a:t>The game passes through a series of events called states such as main menu, options , mode select before the gameplay begins.</a:t>
            </a:r>
          </a:p>
          <a:p>
            <a:pPr marL="0" indent="0">
              <a:buNone/>
            </a:pPr>
            <a:endParaRPr lang="en-US" dirty="0">
              <a:cs typeface="Arial" pitchFamily="34" charset="0"/>
            </a:endParaRPr>
          </a:p>
          <a:p>
            <a:pPr marL="0" indent="0">
              <a:buNone/>
            </a:pPr>
            <a:r>
              <a:rPr lang="en-US" sz="2400" b="1" dirty="0" smtClean="0">
                <a:cs typeface="Arial" pitchFamily="34" charset="0"/>
              </a:rPr>
              <a:t>Why states ?? Why not jump to game ??</a:t>
            </a:r>
          </a:p>
          <a:p>
            <a:pPr marL="0" indent="0">
              <a:buNone/>
            </a:pPr>
            <a:endParaRPr lang="en-US" sz="2400" b="1" dirty="0">
              <a:cs typeface="Arial" pitchFamily="34" charset="0"/>
            </a:endParaRPr>
          </a:p>
          <a:p>
            <a:r>
              <a:rPr lang="en-US" b="1" dirty="0" smtClean="0">
                <a:latin typeface="Bahnschrift SemiBold" panose="020B0502040204020203" pitchFamily="34" charset="0"/>
                <a:cs typeface="Arial" pitchFamily="34" charset="0"/>
              </a:rPr>
              <a:t> All modern games available uses states throughout the game to keep the player engaged in the game.</a:t>
            </a:r>
          </a:p>
          <a:p>
            <a:endParaRPr lang="en-US" b="1" dirty="0" smtClean="0">
              <a:latin typeface="Bahnschrift SemiBold" panose="020B0502040204020203" pitchFamily="34" charset="0"/>
              <a:cs typeface="Arial" pitchFamily="34" charset="0"/>
            </a:endParaRPr>
          </a:p>
          <a:p>
            <a:r>
              <a:rPr lang="en-US" b="1" dirty="0" smtClean="0">
                <a:latin typeface="Bahnschrift SemiBold" panose="020B0502040204020203" pitchFamily="34" charset="0"/>
                <a:cs typeface="Arial" pitchFamily="34" charset="0"/>
              </a:rPr>
              <a:t>States make the game user friendly and much similar to real games we actually play.</a:t>
            </a:r>
            <a:endParaRPr lang="en-US" b="1" dirty="0">
              <a:latin typeface="Bahnschrift SemiBold" panose="020B0502040204020203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24" r="-1251"/>
          <a:stretch/>
        </p:blipFill>
        <p:spPr>
          <a:xfrm>
            <a:off x="2057400" y="1628"/>
            <a:ext cx="5867400" cy="6856372"/>
          </a:xfrm>
        </p:spPr>
      </p:pic>
    </p:spTree>
    <p:extLst>
      <p:ext uri="{BB962C8B-B14F-4D97-AF65-F5344CB8AC3E}">
        <p14:creationId xmlns:p14="http://schemas.microsoft.com/office/powerpoint/2010/main" val="405888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1066800"/>
            <a:ext cx="7511473" cy="1312480"/>
          </a:xfrm>
        </p:spPr>
        <p:txBody>
          <a:bodyPr/>
          <a:lstStyle/>
          <a:p>
            <a:r>
              <a:rPr lang="en-US" dirty="0" smtClean="0"/>
              <a:t>Intro page of the game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172" y="2344102"/>
            <a:ext cx="5132832" cy="3474720"/>
          </a:xfrm>
        </p:spPr>
      </p:pic>
      <p:sp>
        <p:nvSpPr>
          <p:cNvPr id="5" name="TextBox 4"/>
          <p:cNvSpPr txBox="1"/>
          <p:nvPr/>
        </p:nvSpPr>
        <p:spPr>
          <a:xfrm>
            <a:off x="4495800" y="60198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*background music starts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97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1219200"/>
            <a:ext cx="7511473" cy="1312480"/>
          </a:xfrm>
        </p:spPr>
        <p:txBody>
          <a:bodyPr/>
          <a:lstStyle/>
          <a:p>
            <a:r>
              <a:rPr lang="en-US" dirty="0" smtClean="0"/>
              <a:t>Main-Menu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172" y="2344102"/>
            <a:ext cx="5132832" cy="3474720"/>
          </a:xfrm>
        </p:spPr>
      </p:pic>
      <p:sp>
        <p:nvSpPr>
          <p:cNvPr id="5" name="TextBox 4"/>
          <p:cNvSpPr txBox="1"/>
          <p:nvPr/>
        </p:nvSpPr>
        <p:spPr>
          <a:xfrm>
            <a:off x="5105400" y="60198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*music continues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57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369</TotalTime>
  <Words>949</Words>
  <Application>Microsoft Office PowerPoint</Application>
  <PresentationFormat>On-screen Show (4:3)</PresentationFormat>
  <Paragraphs>163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 Unicode MS</vt:lpstr>
      <vt:lpstr>Arial</vt:lpstr>
      <vt:lpstr>Bahnschrift SemiBold</vt:lpstr>
      <vt:lpstr>Bernard MT Condensed</vt:lpstr>
      <vt:lpstr>Calibri</vt:lpstr>
      <vt:lpstr>Century Gothic</vt:lpstr>
      <vt:lpstr>Footlight MT Light</vt:lpstr>
      <vt:lpstr>Mesh</vt:lpstr>
      <vt:lpstr>PowerPoint Presentation</vt:lpstr>
      <vt:lpstr> </vt:lpstr>
      <vt:lpstr>PowerPoint Presentation</vt:lpstr>
      <vt:lpstr>PowerPoint Presentation</vt:lpstr>
      <vt:lpstr> :</vt:lpstr>
      <vt:lpstr>Game States</vt:lpstr>
      <vt:lpstr>PowerPoint Presentation</vt:lpstr>
      <vt:lpstr>Intro page of the game</vt:lpstr>
      <vt:lpstr>Main-Menu Page</vt:lpstr>
      <vt:lpstr>Options Page with Controls</vt:lpstr>
      <vt:lpstr>Mode Select page</vt:lpstr>
      <vt:lpstr>This is story.. For content seeking gamers</vt:lpstr>
      <vt:lpstr>Story continues</vt:lpstr>
      <vt:lpstr>Level display before Gameplay begins</vt:lpstr>
      <vt:lpstr>Finally, to the gAME</vt:lpstr>
      <vt:lpstr>After the story completes (which is saving the princess)</vt:lpstr>
      <vt:lpstr>Sometimes we lose. </vt:lpstr>
      <vt:lpstr>Switch to multiplayer mode</vt:lpstr>
      <vt:lpstr>Arena Select (only in Multiplayer)</vt:lpstr>
      <vt:lpstr>Game over  (multiplayer)</vt:lpstr>
      <vt:lpstr>Classes involved:</vt:lpstr>
      <vt:lpstr>Game:</vt:lpstr>
      <vt:lpstr>Player:</vt:lpstr>
      <vt:lpstr>Anime:</vt:lpstr>
      <vt:lpstr>MUSIC:</vt:lpstr>
      <vt:lpstr>Opponent:</vt:lpstr>
      <vt:lpstr>Methodology:</vt:lpstr>
      <vt:lpstr>Problem Faced</vt:lpstr>
      <vt:lpstr>Solutions</vt:lpstr>
      <vt:lpstr>Application(Primary):</vt:lpstr>
      <vt:lpstr>Benefits we found as students:</vt:lpstr>
      <vt:lpstr>The End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Sandesh Pokhrel;Santosh Pangeni</dc:creator>
  <cp:lastModifiedBy>Santosh Pangeni</cp:lastModifiedBy>
  <cp:revision>31</cp:revision>
  <dcterms:created xsi:type="dcterms:W3CDTF">2020-03-04T04:01:54Z</dcterms:created>
  <dcterms:modified xsi:type="dcterms:W3CDTF">2020-03-05T05:42:09Z</dcterms:modified>
</cp:coreProperties>
</file>